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62" r:id="rId2"/>
    <p:sldId id="263" r:id="rId3"/>
    <p:sldId id="264" r:id="rId4"/>
    <p:sldId id="265" r:id="rId5"/>
    <p:sldId id="267" r:id="rId6"/>
    <p:sldId id="275" r:id="rId7"/>
    <p:sldId id="274" r:id="rId8"/>
    <p:sldId id="266" r:id="rId9"/>
    <p:sldId id="270" r:id="rId10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2" autoAdjust="0"/>
    <p:restoredTop sz="86323" autoAdjust="0"/>
  </p:normalViewPr>
  <p:slideViewPr>
    <p:cSldViewPr>
      <p:cViewPr varScale="1">
        <p:scale>
          <a:sx n="63" d="100"/>
          <a:sy n="63" d="100"/>
        </p:scale>
        <p:origin x="-8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0146B8-5036-459B-BBF4-CBA4577BC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13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39BFFC8-89B1-4176-9399-46088990F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69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67F724-48B0-40FD-BE50-A70424ECD013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87438" y="871538"/>
            <a:ext cx="4622800" cy="3468687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784" y="4721078"/>
            <a:ext cx="4986535" cy="4178128"/>
          </a:xfrm>
          <a:noFill/>
        </p:spPr>
        <p:txBody>
          <a:bodyPr/>
          <a:lstStyle/>
          <a:p>
            <a:pPr eaLnBrk="1" hangingPunct="1"/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714636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172900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169918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0050" y="381000"/>
            <a:ext cx="17081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2425" y="381000"/>
            <a:ext cx="4975225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706245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32144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271969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2425" y="1524000"/>
            <a:ext cx="3341688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524000"/>
            <a:ext cx="334168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210745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289045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179764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525481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823129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65720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25600" y="381000"/>
            <a:ext cx="6756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2425" y="1524000"/>
            <a:ext cx="6835775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1947863" y="6165850"/>
            <a:ext cx="6429375" cy="1588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1928813" y="1143000"/>
            <a:ext cx="6430962" cy="1588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58938" y="6237288"/>
            <a:ext cx="6130925" cy="62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+mj-lt"/>
              </a:defRPr>
            </a:lvl1pPr>
          </a:lstStyle>
          <a:p>
            <a:pPr>
              <a:defRPr/>
            </a:pPr>
            <a:r>
              <a:rPr lang="en-GB"/>
              <a:t>				</a:t>
            </a:r>
          </a:p>
        </p:txBody>
      </p:sp>
      <p:pic>
        <p:nvPicPr>
          <p:cNvPr id="2" name="Picture 2" descr="C:\Users\kevintd\AppData\Local\Microsoft\Windows\Temporary Internet Files\Content.Outlook\C2TJY7DG\image001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94" y="6248288"/>
            <a:ext cx="23622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				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340768"/>
            <a:ext cx="7776840" cy="2016224"/>
          </a:xfrm>
        </p:spPr>
        <p:txBody>
          <a:bodyPr/>
          <a:lstStyle/>
          <a:p>
            <a:r>
              <a:rPr lang="en-US" altLang="en-US" sz="2400" b="1" dirty="0" smtClean="0">
                <a:latin typeface="Verdana" charset="0"/>
                <a:ea typeface="Verdana" charset="0"/>
                <a:cs typeface="Verdana" charset="0"/>
              </a:rPr>
              <a:t>Cooperative</a:t>
            </a:r>
            <a:r>
              <a:rPr lang="en-AU" altLang="en-US" sz="2400" b="1" dirty="0" smtClean="0">
                <a:latin typeface="Verdana" charset="0"/>
                <a:ea typeface="Verdana" charset="0"/>
                <a:cs typeface="Verdana" charset="0"/>
              </a:rPr>
              <a:t> &amp; Mutual</a:t>
            </a:r>
            <a:r>
              <a:rPr lang="en-US" altLang="en-US" sz="2400" b="1" dirty="0" smtClean="0">
                <a:latin typeface="Verdana" charset="0"/>
                <a:ea typeface="Verdana" charset="0"/>
                <a:cs typeface="Verdana" charset="0"/>
              </a:rPr>
              <a:t> Financial Institutions: </a:t>
            </a:r>
            <a:br>
              <a:rPr lang="en-US" altLang="en-US" sz="2400" b="1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altLang="en-US" sz="2400" b="1" dirty="0" smtClean="0">
                <a:latin typeface="Verdana" charset="0"/>
                <a:ea typeface="Verdana" charset="0"/>
                <a:cs typeface="Verdana" charset="0"/>
              </a:rPr>
              <a:t>Is there a Future?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3356992"/>
            <a:ext cx="7776840" cy="1752600"/>
          </a:xfrm>
        </p:spPr>
        <p:txBody>
          <a:bodyPr/>
          <a:lstStyle/>
          <a:p>
            <a:endParaRPr lang="en-US" altLang="en-US" dirty="0" smtClean="0">
              <a:latin typeface="+mj-lt"/>
            </a:endParaRPr>
          </a:p>
          <a:p>
            <a:r>
              <a:rPr lang="en-US" altLang="en-US" dirty="0" smtClean="0">
                <a:latin typeface="+mj-lt"/>
              </a:rPr>
              <a:t>Professor Kevin Davis, </a:t>
            </a:r>
          </a:p>
          <a:p>
            <a:r>
              <a:rPr lang="en-US" altLang="en-US" dirty="0" smtClean="0">
                <a:latin typeface="+mj-lt"/>
              </a:rPr>
              <a:t>Research Director, ACFS &amp; Professor, </a:t>
            </a:r>
            <a:r>
              <a:rPr lang="en-US" altLang="en-US" dirty="0" err="1" smtClean="0">
                <a:latin typeface="+mj-lt"/>
              </a:rPr>
              <a:t>Monash</a:t>
            </a:r>
            <a:r>
              <a:rPr lang="en-US" altLang="en-US" dirty="0" smtClean="0">
                <a:latin typeface="+mj-lt"/>
              </a:rPr>
              <a:t> University </a:t>
            </a:r>
          </a:p>
          <a:p>
            <a:r>
              <a:rPr lang="en-US" altLang="en-US" dirty="0" smtClean="0">
                <a:latin typeface="+mj-lt"/>
              </a:rPr>
              <a:t>Professor of Finance, University of Melbourne</a:t>
            </a:r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191" y="6262107"/>
            <a:ext cx="1420093" cy="56313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524328" y="260648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May 2016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Outline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Historical role of cooperatives / mutuals in the financial sector</a:t>
            </a:r>
          </a:p>
          <a:p>
            <a:r>
              <a:rPr lang="en-AU" dirty="0" smtClean="0"/>
              <a:t>Reasons for demise</a:t>
            </a:r>
          </a:p>
          <a:p>
            <a:pPr lvl="1"/>
            <a:r>
              <a:rPr lang="en-AU" dirty="0" smtClean="0"/>
              <a:t>General</a:t>
            </a:r>
          </a:p>
          <a:p>
            <a:pPr lvl="1"/>
            <a:r>
              <a:rPr lang="en-AU" dirty="0" smtClean="0"/>
              <a:t>Australia</a:t>
            </a:r>
          </a:p>
          <a:p>
            <a:r>
              <a:rPr lang="en-AU" dirty="0" smtClean="0"/>
              <a:t>Forms of demise</a:t>
            </a:r>
          </a:p>
          <a:p>
            <a:r>
              <a:rPr lang="en-AU" dirty="0" smtClean="0"/>
              <a:t>Future potential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				</a:t>
            </a:r>
            <a:endParaRPr lang="en-GB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191" y="6262107"/>
            <a:ext cx="1420093" cy="563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995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Historical Role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8938" y="1404144"/>
            <a:ext cx="6835775" cy="4572000"/>
          </a:xfrm>
        </p:spPr>
        <p:txBody>
          <a:bodyPr/>
          <a:lstStyle/>
          <a:p>
            <a:pPr marL="0" indent="0">
              <a:buNone/>
            </a:pPr>
            <a:r>
              <a:rPr lang="en-AU" sz="2000" dirty="0" smtClean="0"/>
              <a:t>Diverse group of institutions internationally with varying cooperative/mutual features</a:t>
            </a:r>
          </a:p>
          <a:p>
            <a:r>
              <a:rPr lang="en-AU" sz="2000" dirty="0" smtClean="0"/>
              <a:t>Credit Unions</a:t>
            </a:r>
          </a:p>
          <a:p>
            <a:r>
              <a:rPr lang="en-AU" sz="2000" dirty="0" smtClean="0"/>
              <a:t>Building Societies/S&amp;Ls</a:t>
            </a:r>
          </a:p>
          <a:p>
            <a:r>
              <a:rPr lang="en-AU" sz="2000" dirty="0" smtClean="0"/>
              <a:t>Friendly Societies</a:t>
            </a:r>
          </a:p>
          <a:p>
            <a:r>
              <a:rPr lang="en-AU" sz="2000" dirty="0" smtClean="0"/>
              <a:t>Cooperative </a:t>
            </a:r>
            <a:r>
              <a:rPr lang="en-AU" sz="2000" dirty="0" smtClean="0"/>
              <a:t>Banks (particularly Europe)</a:t>
            </a:r>
            <a:endParaRPr lang="en-AU" sz="2000" dirty="0" smtClean="0"/>
          </a:p>
          <a:p>
            <a:r>
              <a:rPr lang="en-AU" sz="2000" dirty="0" smtClean="0"/>
              <a:t>Life/General Insurance Companies</a:t>
            </a:r>
          </a:p>
          <a:p>
            <a:pPr marL="0" indent="0">
              <a:buNone/>
            </a:pPr>
            <a:r>
              <a:rPr lang="en-AU" sz="2000" i="1" dirty="0" smtClean="0"/>
              <a:t>And mutuals with profit motivated members!</a:t>
            </a:r>
          </a:p>
          <a:p>
            <a:r>
              <a:rPr lang="en-AU" sz="2000" dirty="0" smtClean="0"/>
              <a:t>Stock Exchanges</a:t>
            </a:r>
          </a:p>
          <a:p>
            <a:r>
              <a:rPr lang="en-AU" sz="2000" dirty="0" smtClean="0"/>
              <a:t>Payments system providers </a:t>
            </a:r>
          </a:p>
          <a:p>
            <a:pPr lvl="1"/>
            <a:r>
              <a:rPr lang="en-AU" sz="2000" dirty="0" err="1" smtClean="0"/>
              <a:t>Mastercard</a:t>
            </a:r>
            <a:r>
              <a:rPr lang="en-AU" sz="2000" dirty="0" smtClean="0"/>
              <a:t>, Visa, CLS Bank, Swift </a:t>
            </a:r>
          </a:p>
          <a:p>
            <a:r>
              <a:rPr lang="en-AU" sz="2000" dirty="0" smtClean="0"/>
              <a:t>Credit Bureaus </a:t>
            </a:r>
          </a:p>
          <a:p>
            <a:pPr lvl="1"/>
            <a:r>
              <a:rPr lang="en-AU" sz="2000" dirty="0" err="1" smtClean="0"/>
              <a:t>eg</a:t>
            </a:r>
            <a:r>
              <a:rPr lang="en-AU" sz="2000" dirty="0" smtClean="0"/>
              <a:t> </a:t>
            </a:r>
            <a:r>
              <a:rPr lang="en-AU" sz="2000" dirty="0" err="1" smtClean="0"/>
              <a:t>CRAA→Baycorp</a:t>
            </a:r>
            <a:r>
              <a:rPr lang="en-AU" sz="2000" dirty="0"/>
              <a:t> </a:t>
            </a:r>
            <a:r>
              <a:rPr lang="en-AU" sz="2000" dirty="0" smtClean="0"/>
              <a:t>→Veda</a:t>
            </a:r>
            <a:r>
              <a:rPr lang="en-AU" sz="2000" dirty="0"/>
              <a:t> </a:t>
            </a:r>
            <a:r>
              <a:rPr lang="en-AU" sz="2000" dirty="0" smtClean="0"/>
              <a:t>→Experian</a:t>
            </a:r>
          </a:p>
          <a:p>
            <a:pPr lvl="1"/>
            <a:endParaRPr lang="en-AU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				</a:t>
            </a:r>
            <a:endParaRPr lang="en-GB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191" y="6262107"/>
            <a:ext cx="1420093" cy="563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896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Reasons for Emergence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Responses to Financial Exclusion</a:t>
            </a:r>
          </a:p>
          <a:p>
            <a:r>
              <a:rPr lang="en-AU" dirty="0" smtClean="0"/>
              <a:t>Competitive Advantages</a:t>
            </a:r>
          </a:p>
          <a:p>
            <a:pPr lvl="1"/>
            <a:r>
              <a:rPr lang="en-AU" dirty="0" smtClean="0"/>
              <a:t>Information advantages</a:t>
            </a:r>
          </a:p>
          <a:p>
            <a:pPr lvl="1"/>
            <a:r>
              <a:rPr lang="en-AU" dirty="0" smtClean="0"/>
              <a:t>Agency Issues, Objectives and Trust</a:t>
            </a:r>
          </a:p>
          <a:p>
            <a:pPr lvl="2"/>
            <a:r>
              <a:rPr lang="en-AU" dirty="0" smtClean="0"/>
              <a:t>Reduce stakeholder conflicts</a:t>
            </a:r>
          </a:p>
          <a:p>
            <a:pPr lvl="2"/>
            <a:r>
              <a:rPr lang="en-AU" dirty="0" smtClean="0"/>
              <a:t>Managerial </a:t>
            </a:r>
            <a:r>
              <a:rPr lang="en-AU" dirty="0" smtClean="0"/>
              <a:t>risk-taking </a:t>
            </a:r>
            <a:r>
              <a:rPr lang="en-AU" dirty="0" smtClean="0"/>
              <a:t>incentives</a:t>
            </a:r>
            <a:endParaRPr lang="en-AU" dirty="0" smtClean="0"/>
          </a:p>
          <a:p>
            <a:pPr lvl="1"/>
            <a:r>
              <a:rPr lang="en-AU" dirty="0" smtClean="0"/>
              <a:t>Not for Profit - Funding Advantages</a:t>
            </a:r>
          </a:p>
          <a:p>
            <a:pPr lvl="1"/>
            <a:r>
              <a:rPr lang="en-AU" dirty="0" smtClean="0"/>
              <a:t>Not for Profit – Communal Goals</a:t>
            </a:r>
          </a:p>
          <a:p>
            <a:pPr lvl="1"/>
            <a:r>
              <a:rPr lang="en-AU" dirty="0" smtClean="0"/>
              <a:t>Operating Costs - Volunteers and Sponsors</a:t>
            </a:r>
          </a:p>
          <a:p>
            <a:pPr lvl="1"/>
            <a:r>
              <a:rPr lang="en-AU" dirty="0" smtClean="0"/>
              <a:t>Tax </a:t>
            </a:r>
            <a:r>
              <a:rPr lang="en-AU" dirty="0" smtClean="0"/>
              <a:t>advantages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				</a:t>
            </a:r>
            <a:endParaRPr lang="en-GB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191" y="6262107"/>
            <a:ext cx="1420093" cy="563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323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Declining Role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412776"/>
            <a:ext cx="6835775" cy="4572000"/>
          </a:xfrm>
        </p:spPr>
        <p:txBody>
          <a:bodyPr/>
          <a:lstStyle/>
          <a:p>
            <a:r>
              <a:rPr lang="en-AU" sz="2000" dirty="0" smtClean="0"/>
              <a:t>Between 1970 and 1984 Share of household assets of</a:t>
            </a:r>
          </a:p>
          <a:p>
            <a:pPr lvl="2"/>
            <a:r>
              <a:rPr lang="en-AU" sz="2000" dirty="0" smtClean="0"/>
              <a:t>Building societies increased from 8.6 to 22.5%</a:t>
            </a:r>
          </a:p>
          <a:p>
            <a:pPr lvl="2"/>
            <a:r>
              <a:rPr lang="en-AU" sz="2000" dirty="0" smtClean="0"/>
              <a:t>Credit Unions increased from 1 to 5.7%</a:t>
            </a:r>
          </a:p>
          <a:p>
            <a:pPr lvl="2"/>
            <a:r>
              <a:rPr lang="en-AU" sz="2000" dirty="0" smtClean="0"/>
              <a:t>Savings banks fell from 64.3 to 41.7%</a:t>
            </a:r>
            <a:endParaRPr lang="en-AU" sz="2000" dirty="0"/>
          </a:p>
          <a:p>
            <a:r>
              <a:rPr lang="en-AU" sz="2000" dirty="0" smtClean="0"/>
              <a:t>Credit Unions Numbers: 600 early 1980s; 285 </a:t>
            </a:r>
            <a:r>
              <a:rPr lang="en-AU" sz="2000" dirty="0"/>
              <a:t>in late </a:t>
            </a:r>
            <a:r>
              <a:rPr lang="en-AU" sz="2000" dirty="0" smtClean="0"/>
              <a:t>1996; &lt;100 in 2016</a:t>
            </a:r>
          </a:p>
          <a:p>
            <a:r>
              <a:rPr lang="en-AU" sz="2000" dirty="0" smtClean="0"/>
              <a:t>Building Society Numbers: 146 in 1979; 66 (52 mutual) in 1985; 9 in 2016 (not all mutual)</a:t>
            </a:r>
          </a:p>
          <a:p>
            <a:pPr marL="0" indent="0">
              <a:buNone/>
            </a:pPr>
            <a:r>
              <a:rPr lang="en-AU" sz="2000" i="1" dirty="0" smtClean="0"/>
              <a:t>Most of decline in numbers due to mergers</a:t>
            </a:r>
            <a:r>
              <a:rPr lang="en-AU" sz="2000" dirty="0" smtClean="0"/>
              <a:t>, </a:t>
            </a:r>
          </a:p>
          <a:p>
            <a:pPr marL="0" indent="0">
              <a:buNone/>
            </a:pPr>
            <a:r>
              <a:rPr lang="en-AU" sz="2000" dirty="0" smtClean="0"/>
              <a:t>some </a:t>
            </a:r>
            <a:r>
              <a:rPr lang="en-AU" sz="2000" dirty="0" err="1" smtClean="0"/>
              <a:t>demutualisations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some </a:t>
            </a:r>
            <a:r>
              <a:rPr lang="en-AU" sz="2000" dirty="0" smtClean="0"/>
              <a:t>wind-up (Broadway Credit Union)</a:t>
            </a:r>
          </a:p>
          <a:p>
            <a:pPr marL="0" indent="0" algn="just">
              <a:buNone/>
            </a:pPr>
            <a:r>
              <a:rPr lang="en-AU" sz="2000" dirty="0" smtClean="0"/>
              <a:t>some </a:t>
            </a:r>
            <a:r>
              <a:rPr lang="en-AU" sz="2000" dirty="0" smtClean="0"/>
              <a:t>(recent) conversion to operating businesses as community bank branches of Bendigo Bank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				</a:t>
            </a:r>
            <a:endParaRPr lang="en-GB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191" y="6262107"/>
            <a:ext cx="1420093" cy="563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2488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Declining Role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000" dirty="0" err="1"/>
              <a:t>Demutualisations</a:t>
            </a:r>
            <a:r>
              <a:rPr lang="en-AU" sz="2000" dirty="0"/>
              <a:t> </a:t>
            </a:r>
          </a:p>
          <a:p>
            <a:pPr marL="457200" lvl="1" indent="0">
              <a:buNone/>
            </a:pPr>
            <a:r>
              <a:rPr lang="en-AU" sz="2000" dirty="0"/>
              <a:t>Life/General Insurance companies </a:t>
            </a:r>
          </a:p>
          <a:p>
            <a:pPr lvl="1"/>
            <a:r>
              <a:rPr lang="en-AU" sz="1400" dirty="0"/>
              <a:t>Capita (1990) AMP (1997), NML (1995), Colonial (1996), NRMA (2000)</a:t>
            </a:r>
          </a:p>
          <a:p>
            <a:pPr lvl="1"/>
            <a:r>
              <a:rPr lang="en-AU" sz="1400" dirty="0"/>
              <a:t>58% of life insurance industry in 1985, now zero</a:t>
            </a:r>
          </a:p>
          <a:p>
            <a:pPr lvl="1"/>
            <a:r>
              <a:rPr lang="en-AU" sz="2000" dirty="0"/>
              <a:t>ASX - 1998</a:t>
            </a:r>
          </a:p>
          <a:p>
            <a:pPr lvl="1"/>
            <a:r>
              <a:rPr lang="en-AU" sz="2000" dirty="0" smtClean="0"/>
              <a:t>Building Societies</a:t>
            </a:r>
          </a:p>
          <a:p>
            <a:pPr lvl="1"/>
            <a:r>
              <a:rPr lang="en-AU" sz="2000" dirty="0" smtClean="0"/>
              <a:t>Credit Unions – MyState, Goldfields, </a:t>
            </a:r>
          </a:p>
          <a:p>
            <a:pPr lvl="1"/>
            <a:r>
              <a:rPr lang="en-AU" sz="2000" dirty="0" smtClean="0"/>
              <a:t>Friendly </a:t>
            </a:r>
            <a:r>
              <a:rPr lang="en-AU" sz="2000" dirty="0"/>
              <a:t>Societies – IOOF, Over </a:t>
            </a:r>
            <a:r>
              <a:rPr lang="en-AU" sz="2000" dirty="0" smtClean="0"/>
              <a:t>50s</a:t>
            </a:r>
          </a:p>
          <a:p>
            <a:r>
              <a:rPr lang="en-AU" sz="2000" dirty="0" smtClean="0"/>
              <a:t>Participants in demutualisation get windfall gain</a:t>
            </a:r>
          </a:p>
          <a:p>
            <a:pPr lvl="1"/>
            <a:r>
              <a:rPr lang="en-AU" sz="2000" dirty="0" smtClean="0"/>
              <a:t>At expense of potential future members</a:t>
            </a:r>
          </a:p>
          <a:p>
            <a:r>
              <a:rPr lang="en-AU" sz="2000" dirty="0" smtClean="0"/>
              <a:t>Little evidence that demutualisation increases efficiency</a:t>
            </a:r>
          </a:p>
          <a:p>
            <a:r>
              <a:rPr lang="en-AU" sz="2000" dirty="0" smtClean="0"/>
              <a:t>Many subsequently taken over by others</a:t>
            </a:r>
          </a:p>
          <a:p>
            <a:endParaRPr lang="en-AU" sz="2000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				</a:t>
            </a:r>
            <a:endParaRPr lang="en-GB"/>
          </a:p>
        </p:txBody>
      </p:sp>
      <p:pic>
        <p:nvPicPr>
          <p:cNvPr id="5" name="Picture 4" descr="j033927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87" y="2059442"/>
            <a:ext cx="1539058" cy="137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191" y="6262107"/>
            <a:ext cx="1420093" cy="563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7329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Reasons for Demise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AU" sz="2000" dirty="0"/>
              <a:t>Privatisation </a:t>
            </a:r>
            <a:r>
              <a:rPr lang="en-AU" sz="2000" dirty="0" smtClean="0"/>
              <a:t>(expropriation) incentives </a:t>
            </a:r>
            <a:r>
              <a:rPr lang="en-AU" sz="2000" dirty="0"/>
              <a:t>from build-up of “communal wealth</a:t>
            </a:r>
            <a:r>
              <a:rPr lang="en-AU" sz="2000" dirty="0" smtClean="0"/>
              <a:t>”</a:t>
            </a:r>
          </a:p>
          <a:p>
            <a:pPr marL="342900" lvl="1" indent="-342900">
              <a:buFontTx/>
              <a:buChar char="•"/>
            </a:pPr>
            <a:r>
              <a:rPr lang="en-AU" sz="2000" dirty="0" smtClean="0"/>
              <a:t>Increasing heterogeneity of members with increased scale</a:t>
            </a:r>
          </a:p>
          <a:p>
            <a:pPr marL="742950" lvl="2" indent="-342900"/>
            <a:r>
              <a:rPr lang="en-AU" sz="2000" dirty="0" smtClean="0"/>
              <a:t>Loss of information advantages, </a:t>
            </a:r>
            <a:r>
              <a:rPr lang="en-AU" sz="2000" dirty="0" smtClean="0"/>
              <a:t>&amp; common </a:t>
            </a:r>
            <a:r>
              <a:rPr lang="en-AU" sz="2000" dirty="0" smtClean="0"/>
              <a:t>communal goal, </a:t>
            </a:r>
            <a:r>
              <a:rPr lang="en-AU" sz="2000" dirty="0" smtClean="0"/>
              <a:t>&amp; member </a:t>
            </a:r>
            <a:r>
              <a:rPr lang="en-AU" sz="2000" dirty="0" smtClean="0"/>
              <a:t>involvement</a:t>
            </a:r>
          </a:p>
          <a:p>
            <a:pPr marL="342900" lvl="1" indent="-342900">
              <a:buFontTx/>
              <a:buChar char="•"/>
            </a:pPr>
            <a:r>
              <a:rPr lang="en-AU" sz="2000" dirty="0" smtClean="0"/>
              <a:t>Increased competition and member mobility</a:t>
            </a:r>
          </a:p>
          <a:p>
            <a:pPr marL="742950" lvl="2" indent="-342900"/>
            <a:r>
              <a:rPr lang="en-AU" sz="2000" dirty="0" smtClean="0"/>
              <a:t>Inability to pursue objectives </a:t>
            </a:r>
            <a:r>
              <a:rPr lang="en-AU" sz="2000" dirty="0" smtClean="0"/>
              <a:t>(including cross-subsidisation) inconsistent </a:t>
            </a:r>
            <a:r>
              <a:rPr lang="en-AU" sz="2000" dirty="0" smtClean="0"/>
              <a:t>with profit </a:t>
            </a:r>
            <a:r>
              <a:rPr lang="en-AU" sz="2000" dirty="0" smtClean="0"/>
              <a:t>maximisation</a:t>
            </a:r>
          </a:p>
          <a:p>
            <a:pPr marL="742950" lvl="2" indent="-342900"/>
            <a:r>
              <a:rPr lang="en-AU" sz="2000" dirty="0" smtClean="0"/>
              <a:t>Less</a:t>
            </a:r>
            <a:r>
              <a:rPr lang="en-AU" sz="2000" dirty="0" smtClean="0"/>
              <a:t> incentives for efficiency/cost minimisation than for-profits?</a:t>
            </a:r>
            <a:endParaRPr lang="en-AU" sz="20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AU" sz="2000" dirty="0" smtClean="0"/>
              <a:t>Inconsistency of </a:t>
            </a:r>
            <a:r>
              <a:rPr lang="en-AU" sz="2000" dirty="0" smtClean="0"/>
              <a:t>professional managers’ </a:t>
            </a:r>
            <a:r>
              <a:rPr lang="en-AU" sz="2000" dirty="0" smtClean="0"/>
              <a:t>growth objectives and lack of access to external equity </a:t>
            </a:r>
            <a:r>
              <a:rPr lang="en-AU" sz="2000" dirty="0" smtClean="0"/>
              <a:t>capital</a:t>
            </a:r>
            <a:endParaRPr lang="en-AU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				</a:t>
            </a:r>
            <a:endParaRPr lang="en-GB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191" y="6262107"/>
            <a:ext cx="1420093" cy="563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2019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Reasons for Demise - Australia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4630" y="1524000"/>
            <a:ext cx="8072977" cy="4572000"/>
          </a:xfrm>
        </p:spPr>
        <p:txBody>
          <a:bodyPr/>
          <a:lstStyle/>
          <a:p>
            <a:pPr marL="457200" lvl="1" indent="0">
              <a:buNone/>
            </a:pPr>
            <a:r>
              <a:rPr lang="en-AU" dirty="0" smtClean="0"/>
              <a:t>Deregulation and Competition</a:t>
            </a:r>
          </a:p>
          <a:p>
            <a:pPr marL="457200" lvl="1" indent="0">
              <a:buNone/>
            </a:pPr>
            <a:r>
              <a:rPr lang="en-AU" dirty="0"/>
              <a:t>Regulatory bias against mutual form (</a:t>
            </a:r>
            <a:r>
              <a:rPr lang="en-AU" dirty="0" err="1"/>
              <a:t>eg</a:t>
            </a:r>
            <a:r>
              <a:rPr lang="en-AU" dirty="0"/>
              <a:t> banking)</a:t>
            </a:r>
          </a:p>
          <a:p>
            <a:pPr marL="857250" lvl="2" indent="0">
              <a:buNone/>
            </a:pPr>
            <a:r>
              <a:rPr lang="en-AU" sz="2000" dirty="0" smtClean="0"/>
              <a:t>And </a:t>
            </a:r>
            <a:r>
              <a:rPr lang="en-AU" sz="2000" dirty="0"/>
              <a:t>APRA's "Catch 22" </a:t>
            </a:r>
            <a:r>
              <a:rPr lang="en-AU" sz="2000" dirty="0" smtClean="0"/>
              <a:t>permanent capital requirement for </a:t>
            </a:r>
            <a:r>
              <a:rPr lang="en-AU" sz="2000" dirty="0"/>
              <a:t>forming new mutual ADIs</a:t>
            </a:r>
          </a:p>
          <a:p>
            <a:pPr marL="457200" lvl="1" indent="0">
              <a:buNone/>
            </a:pPr>
            <a:r>
              <a:rPr lang="en-AU" dirty="0" smtClean="0"/>
              <a:t>Implicit/Explicit </a:t>
            </a:r>
            <a:r>
              <a:rPr lang="en-AU" dirty="0" smtClean="0"/>
              <a:t>Government Insurance of Competitors</a:t>
            </a:r>
          </a:p>
          <a:p>
            <a:pPr marL="457200" lvl="1" indent="0">
              <a:buNone/>
            </a:pPr>
            <a:r>
              <a:rPr lang="en-AU" dirty="0" smtClean="0"/>
              <a:t>Capital Adequacy requirements</a:t>
            </a:r>
          </a:p>
          <a:p>
            <a:pPr marL="457200" lvl="1" indent="0">
              <a:buNone/>
            </a:pPr>
            <a:r>
              <a:rPr lang="en-AU" dirty="0" smtClean="0"/>
              <a:t>Removal of Tax-free status –1995</a:t>
            </a:r>
          </a:p>
          <a:p>
            <a:pPr marL="457200" lvl="1" indent="0">
              <a:buNone/>
            </a:pPr>
            <a:r>
              <a:rPr lang="en-AU" dirty="0" smtClean="0"/>
              <a:t>Board skill requirements and compliance demands</a:t>
            </a:r>
          </a:p>
          <a:p>
            <a:pPr marL="457200" lvl="1" indent="0">
              <a:buNone/>
            </a:pPr>
            <a:r>
              <a:rPr lang="en-AU" dirty="0"/>
              <a:t>	</a:t>
            </a:r>
            <a:r>
              <a:rPr lang="en-AU" dirty="0" smtClean="0"/>
              <a:t>APRA regulation and finance sector complexity </a:t>
            </a:r>
          </a:p>
          <a:p>
            <a:pPr marL="457200" lvl="1" indent="0">
              <a:buNone/>
            </a:pPr>
            <a:r>
              <a:rPr lang="en-AU" dirty="0" smtClean="0"/>
              <a:t>Long term decline </a:t>
            </a:r>
            <a:r>
              <a:rPr lang="en-AU" dirty="0" smtClean="0"/>
              <a:t>in </a:t>
            </a:r>
            <a:r>
              <a:rPr lang="en-AU" dirty="0" smtClean="0"/>
              <a:t>financial exclusion, growth in “for-profit” interest in retail customers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				</a:t>
            </a:r>
            <a:endParaRPr lang="en-GB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191" y="6262107"/>
            <a:ext cx="1420093" cy="563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3824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Cooperatives and Finance: The Future</a:t>
            </a:r>
            <a:endParaRPr lang="en-US" altLang="en-US" dirty="0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189" y="1341438"/>
            <a:ext cx="7507111" cy="4781550"/>
          </a:xfrm>
        </p:spPr>
        <p:txBody>
          <a:bodyPr/>
          <a:lstStyle/>
          <a:p>
            <a:r>
              <a:rPr lang="en-AU" dirty="0" smtClean="0"/>
              <a:t>Mutuality and “not for profit” not the same as “cooperatives”</a:t>
            </a:r>
          </a:p>
          <a:p>
            <a:pPr lvl="1"/>
            <a:r>
              <a:rPr lang="en-AU" dirty="0" smtClean="0"/>
              <a:t>Industry Super Funds</a:t>
            </a:r>
          </a:p>
          <a:p>
            <a:pPr lvl="2"/>
            <a:r>
              <a:rPr lang="en-AU" dirty="0" smtClean="0"/>
              <a:t>Not for profit</a:t>
            </a:r>
          </a:p>
          <a:p>
            <a:pPr lvl="2"/>
            <a:r>
              <a:rPr lang="en-AU" dirty="0" smtClean="0"/>
              <a:t>Governance: “sort of mutual”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Modern financial sector </a:t>
            </a:r>
            <a:r>
              <a:rPr lang="en-US" altLang="en-US" baseline="0" dirty="0" smtClean="0"/>
              <a:t>not conducive to cooperative model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Complexity, scale, regulation, competition</a:t>
            </a:r>
            <a:endParaRPr lang="en-US" altLang="en-US" baseline="0" dirty="0" smtClean="0"/>
          </a:p>
          <a:p>
            <a:pPr>
              <a:lnSpc>
                <a:spcPct val="90000"/>
              </a:lnSpc>
            </a:pPr>
            <a:r>
              <a:rPr lang="en-US" altLang="en-US" baseline="0" dirty="0" smtClean="0"/>
              <a:t>Scope for established “</a:t>
            </a:r>
            <a:r>
              <a:rPr lang="en-US" altLang="en-US" baseline="0" dirty="0" err="1" smtClean="0"/>
              <a:t>mutuals</a:t>
            </a:r>
            <a:r>
              <a:rPr lang="en-US" altLang="en-US" baseline="0" dirty="0" smtClean="0"/>
              <a:t>” to prosper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Barriers to entry high and incentives for creation</a:t>
            </a:r>
            <a:r>
              <a:rPr lang="en-US" altLang="en-US" baseline="0" dirty="0" smtClean="0"/>
              <a:t> of new, purely financial, cooperatives low (and efforts better focused elsewhere)</a:t>
            </a:r>
            <a:endParaRPr lang="en-US" alt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191" y="6262107"/>
            <a:ext cx="1420093" cy="563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860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2">
  <a:themeElements>
    <a:clrScheme name="MCF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CF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CF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F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F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F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F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F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F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292</TotalTime>
  <Words>545</Words>
  <Application>Microsoft Office PowerPoint</Application>
  <PresentationFormat>On-screen Show (4:3)</PresentationFormat>
  <Paragraphs>97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Presentation2</vt:lpstr>
      <vt:lpstr>Cooperative &amp; Mutual Financial Institutions:  Is there a Future?</vt:lpstr>
      <vt:lpstr>Outline</vt:lpstr>
      <vt:lpstr>Historical Role</vt:lpstr>
      <vt:lpstr>Reasons for Emergence</vt:lpstr>
      <vt:lpstr>A Declining Role</vt:lpstr>
      <vt:lpstr>A Declining Role</vt:lpstr>
      <vt:lpstr>Reasons for Demise</vt:lpstr>
      <vt:lpstr>Reasons for Demise - Australia</vt:lpstr>
      <vt:lpstr>Cooperatives and Finance: The Future</vt:lpstr>
    </vt:vector>
  </TitlesOfParts>
  <Company>The University of Melbourne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Cooperative Financial Institutions:  Is there a Future?</dc:title>
  <dc:creator>Kevin Davis</dc:creator>
  <cp:lastModifiedBy>Kevin Davis</cp:lastModifiedBy>
  <cp:revision>47</cp:revision>
  <cp:lastPrinted>2014-09-24T04:01:31Z</cp:lastPrinted>
  <dcterms:created xsi:type="dcterms:W3CDTF">2016-05-04T03:19:32Z</dcterms:created>
  <dcterms:modified xsi:type="dcterms:W3CDTF">2016-05-17T09:27:49Z</dcterms:modified>
</cp:coreProperties>
</file>